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80" r:id="rId5"/>
    <p:sldId id="263" r:id="rId6"/>
    <p:sldId id="271" r:id="rId7"/>
    <p:sldId id="266" r:id="rId8"/>
    <p:sldId id="267" r:id="rId9"/>
    <p:sldId id="268" r:id="rId10"/>
    <p:sldId id="272" r:id="rId11"/>
    <p:sldId id="260" r:id="rId12"/>
    <p:sldId id="270" r:id="rId13"/>
    <p:sldId id="269" r:id="rId14"/>
    <p:sldId id="261" r:id="rId15"/>
    <p:sldId id="274" r:id="rId16"/>
    <p:sldId id="275" r:id="rId17"/>
    <p:sldId id="277" r:id="rId18"/>
    <p:sldId id="278" r:id="rId19"/>
    <p:sldId id="281" r:id="rId20"/>
    <p:sldId id="279"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p:restoredTop sz="94648"/>
  </p:normalViewPr>
  <p:slideViewPr>
    <p:cSldViewPr snapToGrid="0">
      <p:cViewPr>
        <p:scale>
          <a:sx n="83" d="100"/>
          <a:sy n="83" d="100"/>
        </p:scale>
        <p:origin x="360"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7CFE-9297-DAF9-C18D-5262E60C3D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62FEEC-B5FE-FCB5-4B2F-6F8D4B44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539573A-1BA2-25CE-A771-51BC0AD7EE28}"/>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FA313C40-6A7B-16EE-B9F6-0570276C9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CBABD-E5A6-4A53-93DB-8F8A3FD690DC}"/>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144240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CD51-18F8-1D6B-5F4E-8AA16F4C67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B604E0C-6683-E919-6DED-98FF34261CE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1CD2D5-C243-58FA-847E-92E763264E15}"/>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3A0F9226-8632-2D5F-1364-88144CBDB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426A2-F830-E2EC-FD36-4D32E309880A}"/>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435487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0640D6-1035-7803-D473-0DB249FF9AC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D7D4E2-6CBF-0517-414A-5BF1C37E1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A10CD3-4A7C-BE3F-8D7B-73CD84F9AF07}"/>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50062B0E-C461-B485-E99B-5BE655B19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87B1F-AA01-2C08-5287-5EDBB37F8854}"/>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50738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357E-A16A-E44E-A844-F031AC7828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3C7DD0-7782-C4EB-9ED7-C2A024BC62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2DA0BC-2D3E-3C78-84BF-11A4B6073371}"/>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F3D6B842-41F8-1813-0590-C67F9DFD9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4036EC-A288-6DA1-F21F-30BDFBC3A055}"/>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2357922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743C-4728-163C-1A4B-E2F24BF81F3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86B1179-E3B1-2A18-396E-02911E3D1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BD9614-6EA0-0B49-CEA3-0860BCF3A902}"/>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3BBE886D-CCA4-6213-BB64-A867510D2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4E005-6EA6-8476-4CD6-4EE440C7D7E5}"/>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143888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534F-502E-3481-349F-5A773DF21E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B953FC-0948-C141-10D6-8DDF6484DF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0B5B2F7-417F-A5B2-2B92-F453FBC9413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9FF63AA-E8CF-C626-F08E-CBFF0DFD0EFD}"/>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6" name="Footer Placeholder 5">
            <a:extLst>
              <a:ext uri="{FF2B5EF4-FFF2-40B4-BE49-F238E27FC236}">
                <a16:creationId xmlns:a16="http://schemas.microsoft.com/office/drawing/2014/main" id="{EC3EA63E-6ADE-8B78-6BF3-06522407FC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30248-C063-298B-CD9B-5440F0D1102A}"/>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205185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485F-0F42-CD43-658B-3A562167B97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582573-B05A-AFAB-3569-078A4C25DC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8DAE9F-4090-D5D7-E767-3E351098F1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B7D0AB4-704F-2D47-EB32-3691C0CAC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1BD5A4-DA95-5A79-1007-A4DF36242C0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18A6F8-5573-4977-A7B4-6FF6FEAABBAC}"/>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8" name="Footer Placeholder 7">
            <a:extLst>
              <a:ext uri="{FF2B5EF4-FFF2-40B4-BE49-F238E27FC236}">
                <a16:creationId xmlns:a16="http://schemas.microsoft.com/office/drawing/2014/main" id="{0679EA95-E654-4F69-E2CA-59F2F0328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356E6-6C7D-0EBD-8A8D-196C6672684C}"/>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2285466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BE827-96E3-0E49-945D-0AEC402173A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32A40CF-B4CE-4B5E-6A37-08DD1314791A}"/>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4" name="Footer Placeholder 3">
            <a:extLst>
              <a:ext uri="{FF2B5EF4-FFF2-40B4-BE49-F238E27FC236}">
                <a16:creationId xmlns:a16="http://schemas.microsoft.com/office/drawing/2014/main" id="{DB3134F4-D774-FAD2-EACB-88679598AA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6E9B68-CA8E-5A27-E294-80486A5FEAE3}"/>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148403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95B7F6-4D54-3968-EEC6-DAA38BC9059D}"/>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3" name="Footer Placeholder 2">
            <a:extLst>
              <a:ext uri="{FF2B5EF4-FFF2-40B4-BE49-F238E27FC236}">
                <a16:creationId xmlns:a16="http://schemas.microsoft.com/office/drawing/2014/main" id="{5AD14AD0-45F9-D795-629D-BA203F04DA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BAC850-FBCF-7CF0-C950-765340425FE3}"/>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293174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42A1-0232-5B91-4947-79DA045C74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7136ABC-C56E-C86E-507F-626CFBD0F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7B81BD7-99B1-DBC4-31B9-67FCFFAB7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44DFF0-B469-63ED-DAF6-4C0ACDD7EBDC}"/>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6" name="Footer Placeholder 5">
            <a:extLst>
              <a:ext uri="{FF2B5EF4-FFF2-40B4-BE49-F238E27FC236}">
                <a16:creationId xmlns:a16="http://schemas.microsoft.com/office/drawing/2014/main" id="{6D7FF71E-2EAE-C46E-80FE-E0B409A1B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720D4-915B-C30D-1059-66D92FCC7C69}"/>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3200955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DCEC-F1AD-E200-182F-0D0E17428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5E4EE1B-4A2C-ECF6-AD1A-4109F7BAC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3CBE97-7175-10A8-2DF7-F530096DA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993E2-9118-88CE-E962-0C52DBA24C12}"/>
              </a:ext>
            </a:extLst>
          </p:cNvPr>
          <p:cNvSpPr>
            <a:spLocks noGrp="1"/>
          </p:cNvSpPr>
          <p:nvPr>
            <p:ph type="dt" sz="half" idx="10"/>
          </p:nvPr>
        </p:nvSpPr>
        <p:spPr/>
        <p:txBody>
          <a:bodyPr/>
          <a:lstStyle/>
          <a:p>
            <a:fld id="{FB7D0976-A1D9-A74C-BC22-7694D1CB2783}" type="datetimeFigureOut">
              <a:rPr lang="en-US" smtClean="0"/>
              <a:t>8/26/23</a:t>
            </a:fld>
            <a:endParaRPr lang="en-US"/>
          </a:p>
        </p:txBody>
      </p:sp>
      <p:sp>
        <p:nvSpPr>
          <p:cNvPr id="6" name="Footer Placeholder 5">
            <a:extLst>
              <a:ext uri="{FF2B5EF4-FFF2-40B4-BE49-F238E27FC236}">
                <a16:creationId xmlns:a16="http://schemas.microsoft.com/office/drawing/2014/main" id="{089F1449-19D6-9BF7-D3DC-38785EA9D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174E2-8630-2D72-4500-29ABCCABCBE7}"/>
              </a:ext>
            </a:extLst>
          </p:cNvPr>
          <p:cNvSpPr>
            <a:spLocks noGrp="1"/>
          </p:cNvSpPr>
          <p:nvPr>
            <p:ph type="sldNum" sz="quarter" idx="12"/>
          </p:nvPr>
        </p:nvSpPr>
        <p:spPr/>
        <p:txBody>
          <a:bodyPr/>
          <a:lstStyle/>
          <a:p>
            <a:fld id="{EC830536-963C-DF48-992A-4668C3977B2A}" type="slidenum">
              <a:rPr lang="en-US" smtClean="0"/>
              <a:t>‹#›</a:t>
            </a:fld>
            <a:endParaRPr lang="en-US"/>
          </a:p>
        </p:txBody>
      </p:sp>
    </p:spTree>
    <p:extLst>
      <p:ext uri="{BB962C8B-B14F-4D97-AF65-F5344CB8AC3E}">
        <p14:creationId xmlns:p14="http://schemas.microsoft.com/office/powerpoint/2010/main" val="254875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0E3E53-6919-5CDE-063B-CE86FA0BF7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3112388-2F46-F97B-0B0C-E5F8EAA2D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41F9EE-C839-B440-162C-918DD112A1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D0976-A1D9-A74C-BC22-7694D1CB2783}" type="datetimeFigureOut">
              <a:rPr lang="en-US" smtClean="0"/>
              <a:t>8/26/23</a:t>
            </a:fld>
            <a:endParaRPr lang="en-US"/>
          </a:p>
        </p:txBody>
      </p:sp>
      <p:sp>
        <p:nvSpPr>
          <p:cNvPr id="5" name="Footer Placeholder 4">
            <a:extLst>
              <a:ext uri="{FF2B5EF4-FFF2-40B4-BE49-F238E27FC236}">
                <a16:creationId xmlns:a16="http://schemas.microsoft.com/office/drawing/2014/main" id="{AAF580AA-CA33-D21C-655E-9F31A97DE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6238ED-A89E-EEA6-53AF-E1E0CAD02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30536-963C-DF48-992A-4668C3977B2A}" type="slidenum">
              <a:rPr lang="en-US" smtClean="0"/>
              <a:t>‹#›</a:t>
            </a:fld>
            <a:endParaRPr lang="en-US"/>
          </a:p>
        </p:txBody>
      </p:sp>
    </p:spTree>
    <p:extLst>
      <p:ext uri="{BB962C8B-B14F-4D97-AF65-F5344CB8AC3E}">
        <p14:creationId xmlns:p14="http://schemas.microsoft.com/office/powerpoint/2010/main" val="970621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3D03-C651-F71A-15B7-B94F93D5B497}"/>
              </a:ext>
            </a:extLst>
          </p:cNvPr>
          <p:cNvSpPr>
            <a:spLocks noGrp="1"/>
          </p:cNvSpPr>
          <p:nvPr>
            <p:ph type="ctrTitle"/>
          </p:nvPr>
        </p:nvSpPr>
        <p:spPr/>
        <p:txBody>
          <a:bodyPr/>
          <a:lstStyle/>
          <a:p>
            <a:r>
              <a:rPr lang="en-US" dirty="0"/>
              <a:t>Digital Democracy:</a:t>
            </a:r>
            <a:br>
              <a:rPr lang="en-US" dirty="0"/>
            </a:br>
            <a:r>
              <a:rPr lang="en-GB" sz="2400" b="0" i="0" u="none" strike="noStrike" dirty="0">
                <a:solidFill>
                  <a:srgbClr val="000000"/>
                </a:solidFill>
                <a:effectLst/>
                <a:latin typeface="Arial" panose="020B0604020202020204" pitchFamily="34" charset="0"/>
              </a:rPr>
              <a:t>Large Language Models for Transparency &amp; Accountability</a:t>
            </a:r>
            <a:endParaRPr lang="en-US" dirty="0"/>
          </a:p>
        </p:txBody>
      </p:sp>
      <p:sp>
        <p:nvSpPr>
          <p:cNvPr id="3" name="Subtitle 2">
            <a:extLst>
              <a:ext uri="{FF2B5EF4-FFF2-40B4-BE49-F238E27FC236}">
                <a16:creationId xmlns:a16="http://schemas.microsoft.com/office/drawing/2014/main" id="{BEB1B0D3-C7FF-B81A-EDA7-A94F77D11F09}"/>
              </a:ext>
            </a:extLst>
          </p:cNvPr>
          <p:cNvSpPr>
            <a:spLocks noGrp="1"/>
          </p:cNvSpPr>
          <p:nvPr>
            <p:ph type="subTitle" idx="1"/>
          </p:nvPr>
        </p:nvSpPr>
        <p:spPr/>
        <p:txBody>
          <a:bodyPr/>
          <a:lstStyle/>
          <a:p>
            <a:pPr rtl="0">
              <a:spcBef>
                <a:spcPts val="0"/>
              </a:spcBef>
              <a:spcAft>
                <a:spcPts val="0"/>
              </a:spcAft>
            </a:pPr>
            <a:endParaRPr lang="en-GB" sz="1800" b="0" i="1" u="none" strike="noStrike" dirty="0">
              <a:solidFill>
                <a:srgbClr val="B7B7B7"/>
              </a:solidFill>
              <a:effectLst/>
              <a:latin typeface="Arial" panose="020B0604020202020204" pitchFamily="34" charset="0"/>
            </a:endParaRPr>
          </a:p>
          <a:p>
            <a:pPr rtl="0">
              <a:spcBef>
                <a:spcPts val="0"/>
              </a:spcBef>
              <a:spcAft>
                <a:spcPts val="0"/>
              </a:spcAft>
            </a:pPr>
            <a:endParaRPr lang="en-GB" sz="1800" i="1" dirty="0">
              <a:solidFill>
                <a:srgbClr val="B7B7B7"/>
              </a:solidFill>
              <a:latin typeface="Arial" panose="020B0604020202020204" pitchFamily="34" charset="0"/>
            </a:endParaRPr>
          </a:p>
          <a:p>
            <a:pPr rtl="0">
              <a:spcBef>
                <a:spcPts val="0"/>
              </a:spcBef>
              <a:spcAft>
                <a:spcPts val="0"/>
              </a:spcAft>
            </a:pPr>
            <a:endParaRPr lang="en-GB" sz="1800" b="0" i="1" u="none" strike="noStrike" dirty="0">
              <a:solidFill>
                <a:srgbClr val="B7B7B7"/>
              </a:solidFill>
              <a:effectLst/>
              <a:latin typeface="Arial" panose="020B0604020202020204" pitchFamily="34" charset="0"/>
            </a:endParaRPr>
          </a:p>
          <a:p>
            <a:pPr rtl="0">
              <a:spcBef>
                <a:spcPts val="0"/>
              </a:spcBef>
              <a:spcAft>
                <a:spcPts val="0"/>
              </a:spcAft>
            </a:pPr>
            <a:endParaRPr lang="en-GB" sz="1800" i="1" dirty="0">
              <a:solidFill>
                <a:srgbClr val="B7B7B7"/>
              </a:solidFill>
              <a:latin typeface="Arial" panose="020B0604020202020204" pitchFamily="34" charset="0"/>
            </a:endParaRPr>
          </a:p>
          <a:p>
            <a:pPr rtl="0">
              <a:spcBef>
                <a:spcPts val="0"/>
              </a:spcBef>
              <a:spcAft>
                <a:spcPts val="0"/>
              </a:spcAft>
            </a:pPr>
            <a:endParaRPr lang="en-GB" sz="1800" b="0" i="1" u="none" strike="noStrike" dirty="0">
              <a:solidFill>
                <a:srgbClr val="B7B7B7"/>
              </a:solidFill>
              <a:effectLst/>
              <a:latin typeface="Arial" panose="020B0604020202020204" pitchFamily="34" charset="0"/>
            </a:endParaRPr>
          </a:p>
          <a:p>
            <a:pPr rtl="0">
              <a:spcBef>
                <a:spcPts val="0"/>
              </a:spcBef>
              <a:spcAft>
                <a:spcPts val="0"/>
              </a:spcAft>
            </a:pPr>
            <a:r>
              <a:rPr lang="en-GB" sz="1800" b="0" i="1" u="none" strike="noStrike" dirty="0">
                <a:solidFill>
                  <a:srgbClr val="B7B7B7"/>
                </a:solidFill>
                <a:effectLst/>
                <a:latin typeface="Arial" panose="020B0604020202020204" pitchFamily="34" charset="0"/>
              </a:rPr>
              <a:t>Candidate: 710071555</a:t>
            </a:r>
            <a:endParaRPr lang="en-GB" b="0" dirty="0">
              <a:effectLst/>
            </a:endParaRPr>
          </a:p>
          <a:p>
            <a:endParaRPr lang="en-US" dirty="0"/>
          </a:p>
        </p:txBody>
      </p:sp>
    </p:spTree>
    <p:extLst>
      <p:ext uri="{BB962C8B-B14F-4D97-AF65-F5344CB8AC3E}">
        <p14:creationId xmlns:p14="http://schemas.microsoft.com/office/powerpoint/2010/main" val="34532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FBBF-474A-DBFB-1411-568AE8703FD5}"/>
              </a:ext>
            </a:extLst>
          </p:cNvPr>
          <p:cNvSpPr>
            <a:spLocks noGrp="1"/>
          </p:cNvSpPr>
          <p:nvPr>
            <p:ph type="title"/>
          </p:nvPr>
        </p:nvSpPr>
        <p:spPr/>
        <p:txBody>
          <a:bodyPr>
            <a:normAutofit/>
          </a:bodyPr>
          <a:lstStyle/>
          <a:p>
            <a:pPr algn="ctr" rtl="0">
              <a:spcBef>
                <a:spcPts val="0"/>
              </a:spcBef>
              <a:spcAft>
                <a:spcPts val="0"/>
              </a:spcAft>
            </a:pPr>
            <a:r>
              <a:rPr lang="en-GB" sz="1800" b="0" i="0" u="none" strike="noStrike" dirty="0">
                <a:solidFill>
                  <a:srgbClr val="000000"/>
                </a:solidFill>
                <a:effectLst/>
                <a:latin typeface="Verdana" panose="020B0604030504040204" pitchFamily="34" charset="0"/>
              </a:rPr>
              <a:t>(Jeremy Corbyn - Labour Vs. John Redwood – Conservative)</a:t>
            </a:r>
            <a:endParaRPr lang="en-US" dirty="0"/>
          </a:p>
        </p:txBody>
      </p:sp>
      <p:pic>
        <p:nvPicPr>
          <p:cNvPr id="5" name="Content Placeholder 4" descr="A blue and white graph&#10;&#10;Description automatically generated">
            <a:extLst>
              <a:ext uri="{FF2B5EF4-FFF2-40B4-BE49-F238E27FC236}">
                <a16:creationId xmlns:a16="http://schemas.microsoft.com/office/drawing/2014/main" id="{E08656BA-D0B6-8758-60BC-195A7C632C36}"/>
              </a:ext>
            </a:extLst>
          </p:cNvPr>
          <p:cNvPicPr>
            <a:picLocks noGrp="1" noChangeAspect="1"/>
          </p:cNvPicPr>
          <p:nvPr>
            <p:ph idx="1"/>
          </p:nvPr>
        </p:nvPicPr>
        <p:blipFill>
          <a:blip r:embed="rId2"/>
          <a:stretch>
            <a:fillRect/>
          </a:stretch>
        </p:blipFill>
        <p:spPr>
          <a:xfrm>
            <a:off x="0" y="1773903"/>
            <a:ext cx="6096000" cy="5080000"/>
          </a:xfrm>
        </p:spPr>
      </p:pic>
      <p:pic>
        <p:nvPicPr>
          <p:cNvPr id="7" name="Picture 6" descr="A graph of a vote&#10;&#10;Description automatically generated with medium confidence">
            <a:extLst>
              <a:ext uri="{FF2B5EF4-FFF2-40B4-BE49-F238E27FC236}">
                <a16:creationId xmlns:a16="http://schemas.microsoft.com/office/drawing/2014/main" id="{56C9059D-206E-21EC-0D7D-3F44D6E7D384}"/>
              </a:ext>
            </a:extLst>
          </p:cNvPr>
          <p:cNvPicPr>
            <a:picLocks noChangeAspect="1"/>
          </p:cNvPicPr>
          <p:nvPr/>
        </p:nvPicPr>
        <p:blipFill>
          <a:blip r:embed="rId3"/>
          <a:stretch>
            <a:fillRect/>
          </a:stretch>
        </p:blipFill>
        <p:spPr>
          <a:xfrm>
            <a:off x="6096000" y="1773903"/>
            <a:ext cx="6096000" cy="5080000"/>
          </a:xfrm>
          <a:prstGeom prst="rect">
            <a:avLst/>
          </a:prstGeom>
        </p:spPr>
      </p:pic>
      <p:sp>
        <p:nvSpPr>
          <p:cNvPr id="8" name="Title 1">
            <a:extLst>
              <a:ext uri="{FF2B5EF4-FFF2-40B4-BE49-F238E27FC236}">
                <a16:creationId xmlns:a16="http://schemas.microsoft.com/office/drawing/2014/main" id="{37CC5ED8-0FCE-728E-F265-8EF8848D6E06}"/>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tx1">
                    <a:lumMod val="50000"/>
                    <a:lumOff val="50000"/>
                  </a:schemeClr>
                </a:solidFill>
              </a:rPr>
              <a:t>Transparency &amp; Accountability </a:t>
            </a:r>
            <a:endParaRPr lang="en-US" sz="2000" dirty="0">
              <a:solidFill>
                <a:schemeClr val="tx1">
                  <a:lumMod val="50000"/>
                  <a:lumOff val="50000"/>
                </a:schemeClr>
              </a:solidFill>
            </a:endParaRPr>
          </a:p>
        </p:txBody>
      </p:sp>
    </p:spTree>
    <p:extLst>
      <p:ext uri="{BB962C8B-B14F-4D97-AF65-F5344CB8AC3E}">
        <p14:creationId xmlns:p14="http://schemas.microsoft.com/office/powerpoint/2010/main" val="289366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6A8039A-B884-16D9-9881-80ED473CC747}"/>
              </a:ext>
            </a:extLst>
          </p:cNvPr>
          <p:cNvPicPr>
            <a:picLocks noGrp="1" noChangeAspect="1"/>
          </p:cNvPicPr>
          <p:nvPr>
            <p:ph idx="1"/>
          </p:nvPr>
        </p:nvPicPr>
        <p:blipFill>
          <a:blip r:embed="rId2"/>
          <a:stretch>
            <a:fillRect/>
          </a:stretch>
        </p:blipFill>
        <p:spPr>
          <a:xfrm>
            <a:off x="1156346" y="434705"/>
            <a:ext cx="9672836" cy="6423295"/>
          </a:xfrm>
        </p:spPr>
      </p:pic>
      <p:sp>
        <p:nvSpPr>
          <p:cNvPr id="12" name="Title 1">
            <a:extLst>
              <a:ext uri="{FF2B5EF4-FFF2-40B4-BE49-F238E27FC236}">
                <a16:creationId xmlns:a16="http://schemas.microsoft.com/office/drawing/2014/main" id="{488E8475-99EF-BA88-7944-6E87BD14446C}"/>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Trends</a:t>
            </a:r>
          </a:p>
        </p:txBody>
      </p:sp>
    </p:spTree>
    <p:extLst>
      <p:ext uri="{BB962C8B-B14F-4D97-AF65-F5344CB8AC3E}">
        <p14:creationId xmlns:p14="http://schemas.microsoft.com/office/powerpoint/2010/main" val="217606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6A8039A-B884-16D9-9881-80ED473CC747}"/>
              </a:ext>
            </a:extLst>
          </p:cNvPr>
          <p:cNvPicPr>
            <a:picLocks noGrp="1" noChangeAspect="1"/>
          </p:cNvPicPr>
          <p:nvPr>
            <p:ph idx="1"/>
          </p:nvPr>
        </p:nvPicPr>
        <p:blipFill>
          <a:blip r:embed="rId2"/>
          <a:srcRect/>
          <a:stretch/>
        </p:blipFill>
        <p:spPr>
          <a:xfrm>
            <a:off x="1156346" y="434705"/>
            <a:ext cx="9672836" cy="6423295"/>
          </a:xfrm>
        </p:spPr>
      </p:pic>
      <p:sp>
        <p:nvSpPr>
          <p:cNvPr id="12" name="Title 1">
            <a:extLst>
              <a:ext uri="{FF2B5EF4-FFF2-40B4-BE49-F238E27FC236}">
                <a16:creationId xmlns:a16="http://schemas.microsoft.com/office/drawing/2014/main" id="{488E8475-99EF-BA88-7944-6E87BD14446C}"/>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Trends</a:t>
            </a:r>
          </a:p>
        </p:txBody>
      </p:sp>
    </p:spTree>
    <p:extLst>
      <p:ext uri="{BB962C8B-B14F-4D97-AF65-F5344CB8AC3E}">
        <p14:creationId xmlns:p14="http://schemas.microsoft.com/office/powerpoint/2010/main" val="211344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6A8039A-B884-16D9-9881-80ED473CC747}"/>
              </a:ext>
            </a:extLst>
          </p:cNvPr>
          <p:cNvPicPr>
            <a:picLocks noGrp="1" noChangeAspect="1"/>
          </p:cNvPicPr>
          <p:nvPr>
            <p:ph idx="1"/>
          </p:nvPr>
        </p:nvPicPr>
        <p:blipFill>
          <a:blip r:embed="rId2"/>
          <a:srcRect/>
          <a:stretch/>
        </p:blipFill>
        <p:spPr>
          <a:xfrm>
            <a:off x="1156346" y="434705"/>
            <a:ext cx="9672836" cy="6423295"/>
          </a:xfrm>
        </p:spPr>
      </p:pic>
      <p:sp>
        <p:nvSpPr>
          <p:cNvPr id="12" name="Title 1">
            <a:extLst>
              <a:ext uri="{FF2B5EF4-FFF2-40B4-BE49-F238E27FC236}">
                <a16:creationId xmlns:a16="http://schemas.microsoft.com/office/drawing/2014/main" id="{488E8475-99EF-BA88-7944-6E87BD14446C}"/>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Trends</a:t>
            </a:r>
          </a:p>
        </p:txBody>
      </p:sp>
    </p:spTree>
    <p:extLst>
      <p:ext uri="{BB962C8B-B14F-4D97-AF65-F5344CB8AC3E}">
        <p14:creationId xmlns:p14="http://schemas.microsoft.com/office/powerpoint/2010/main" val="46786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50CA1-6D5D-EC31-381E-66C7792ACEB2}"/>
              </a:ext>
            </a:extLst>
          </p:cNvPr>
          <p:cNvSpPr>
            <a:spLocks noGrp="1"/>
          </p:cNvSpPr>
          <p:nvPr>
            <p:ph idx="1"/>
          </p:nvPr>
        </p:nvSpPr>
        <p:spPr/>
        <p:txBody>
          <a:bodyPr>
            <a:normAutofit lnSpcReduction="10000"/>
          </a:bodyPr>
          <a:lstStyle/>
          <a:p>
            <a:r>
              <a:rPr lang="en-GB" sz="2000" b="0" i="0" u="none" strike="noStrike" dirty="0">
                <a:solidFill>
                  <a:srgbClr val="000000"/>
                </a:solidFill>
                <a:effectLst/>
                <a:latin typeface="Arial" panose="020B0604020202020204" pitchFamily="34" charset="0"/>
              </a:rPr>
              <a:t>Voting data pins down MPs opinion at a given time  </a:t>
            </a:r>
          </a:p>
          <a:p>
            <a:endParaRPr lang="en-GB" sz="2000" dirty="0">
              <a:solidFill>
                <a:srgbClr val="000000"/>
              </a:solidFill>
              <a:latin typeface="Arial" panose="020B0604020202020204" pitchFamily="34" charset="0"/>
            </a:endParaRPr>
          </a:p>
          <a:p>
            <a:r>
              <a:rPr lang="en-GB" sz="2000" b="0" i="0" u="none" strike="noStrike" dirty="0">
                <a:solidFill>
                  <a:srgbClr val="000000"/>
                </a:solidFill>
                <a:effectLst/>
                <a:latin typeface="Arial" panose="020B0604020202020204" pitchFamily="34" charset="0"/>
              </a:rPr>
              <a:t>The Hansard public record missing data between 2004 &amp; 2006</a:t>
            </a:r>
          </a:p>
          <a:p>
            <a:endParaRPr lang="en-GB" sz="3200" b="0" dirty="0">
              <a:effectLst/>
            </a:endParaRPr>
          </a:p>
          <a:p>
            <a:pPr rtl="0">
              <a:spcBef>
                <a:spcPts val="0"/>
              </a:spcBef>
              <a:spcAft>
                <a:spcPts val="0"/>
              </a:spcAft>
            </a:pPr>
            <a:r>
              <a:rPr lang="en-GB" sz="2000" b="0" i="0" u="none" strike="noStrike" dirty="0">
                <a:solidFill>
                  <a:srgbClr val="000000"/>
                </a:solidFill>
                <a:effectLst/>
                <a:latin typeface="Arial" panose="020B0604020202020204" pitchFamily="34" charset="0"/>
              </a:rPr>
              <a:t>The </a:t>
            </a:r>
            <a:r>
              <a:rPr lang="en-GB" sz="2000" b="0" i="0" u="none" strike="noStrike" dirty="0" err="1">
                <a:solidFill>
                  <a:srgbClr val="000000"/>
                </a:solidFill>
                <a:effectLst/>
                <a:latin typeface="Arial" panose="020B0604020202020204" pitchFamily="34" charset="0"/>
              </a:rPr>
              <a:t>Parliment.data</a:t>
            </a:r>
            <a:r>
              <a:rPr lang="en-GB" sz="2000" b="0" i="0" u="none" strike="noStrike" dirty="0">
                <a:solidFill>
                  <a:srgbClr val="000000"/>
                </a:solidFill>
                <a:effectLst/>
                <a:latin typeface="Arial" panose="020B0604020202020204" pitchFamily="34" charset="0"/>
              </a:rPr>
              <a:t> API contained 3,972 divisions in that time. [Division Title, Date, Number of Votes For, Number of Votes Against, MP names that Participated in the Division]</a:t>
            </a:r>
          </a:p>
          <a:p>
            <a:pPr marL="0" indent="0" rtl="0">
              <a:spcBef>
                <a:spcPts val="0"/>
              </a:spcBef>
              <a:spcAft>
                <a:spcPts val="0"/>
              </a:spcAft>
              <a:buNone/>
            </a:pPr>
            <a:endParaRPr lang="en-GB" sz="3200" b="0" dirty="0">
              <a:effectLst/>
            </a:endParaRPr>
          </a:p>
          <a:p>
            <a:pPr rtl="0">
              <a:spcBef>
                <a:spcPts val="0"/>
              </a:spcBef>
              <a:spcAft>
                <a:spcPts val="0"/>
              </a:spcAft>
            </a:pPr>
            <a:r>
              <a:rPr lang="en-GB" sz="2000" b="0" i="0" u="none" strike="noStrike" dirty="0">
                <a:solidFill>
                  <a:srgbClr val="000000"/>
                </a:solidFill>
                <a:effectLst/>
                <a:latin typeface="Arial" panose="020B0604020202020204" pitchFamily="34" charset="0"/>
              </a:rPr>
              <a:t>The API date and title was used to match divisions on the Parliament online website which counted 3,967 divisions in the same time frame </a:t>
            </a:r>
          </a:p>
          <a:p>
            <a:pPr rtl="0">
              <a:spcBef>
                <a:spcPts val="0"/>
              </a:spcBef>
              <a:spcAft>
                <a:spcPts val="0"/>
              </a:spcAft>
            </a:pPr>
            <a:endParaRPr lang="en-GB" sz="2000" dirty="0">
              <a:solidFill>
                <a:srgbClr val="000000"/>
              </a:solidFill>
              <a:latin typeface="Arial" panose="020B0604020202020204" pitchFamily="34" charset="0"/>
            </a:endParaRPr>
          </a:p>
          <a:p>
            <a:pPr rtl="0">
              <a:spcBef>
                <a:spcPts val="0"/>
              </a:spcBef>
              <a:spcAft>
                <a:spcPts val="0"/>
              </a:spcAft>
            </a:pPr>
            <a:r>
              <a:rPr lang="en-GB" sz="2000" b="0" i="0" u="none" strike="noStrike" dirty="0">
                <a:solidFill>
                  <a:srgbClr val="000000"/>
                </a:solidFill>
                <a:effectLst/>
                <a:latin typeface="Arial" panose="020B0604020202020204" pitchFamily="34" charset="0"/>
              </a:rPr>
              <a:t>2,617 ‘Debate as Text’ .txt files were manually collect</a:t>
            </a:r>
            <a:r>
              <a:rPr lang="en-GB" sz="2000" dirty="0">
                <a:solidFill>
                  <a:srgbClr val="000000"/>
                </a:solidFill>
                <a:latin typeface="Arial" panose="020B0604020202020204" pitchFamily="34" charset="0"/>
              </a:rPr>
              <a:t>ed. </a:t>
            </a:r>
            <a:r>
              <a:rPr lang="en-GB" sz="2000" b="0" i="0" u="none" strike="noStrike" dirty="0">
                <a:solidFill>
                  <a:srgbClr val="000000"/>
                </a:solidFill>
                <a:effectLst/>
                <a:latin typeface="Arial" panose="020B0604020202020204" pitchFamily="34" charset="0"/>
              </a:rPr>
              <a:t>These files contained between 100 &amp; 10,000 words approximately</a:t>
            </a:r>
            <a:endParaRPr lang="en-GB" sz="3200" b="0" dirty="0">
              <a:effectLst/>
            </a:endParaRPr>
          </a:p>
        </p:txBody>
      </p:sp>
      <p:sp>
        <p:nvSpPr>
          <p:cNvPr id="4" name="Title 1">
            <a:extLst>
              <a:ext uri="{FF2B5EF4-FFF2-40B4-BE49-F238E27FC236}">
                <a16:creationId xmlns:a16="http://schemas.microsoft.com/office/drawing/2014/main" id="{FF945C07-7E69-DF7C-A605-89BE656FB6D9}"/>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sp>
        <p:nvSpPr>
          <p:cNvPr id="6" name="Title 5">
            <a:extLst>
              <a:ext uri="{FF2B5EF4-FFF2-40B4-BE49-F238E27FC236}">
                <a16:creationId xmlns:a16="http://schemas.microsoft.com/office/drawing/2014/main" id="{D207585C-A7E5-C093-FAAB-5ED02D3459E8}"/>
              </a:ext>
            </a:extLst>
          </p:cNvPr>
          <p:cNvSpPr>
            <a:spLocks noGrp="1"/>
          </p:cNvSpPr>
          <p:nvPr>
            <p:ph type="title"/>
          </p:nvPr>
        </p:nvSpPr>
        <p:spPr/>
        <p:txBody>
          <a:bodyPr/>
          <a:lstStyle/>
          <a:p>
            <a:r>
              <a:rPr lang="en-US" dirty="0"/>
              <a:t>Data - Hansard</a:t>
            </a:r>
          </a:p>
        </p:txBody>
      </p:sp>
    </p:spTree>
    <p:extLst>
      <p:ext uri="{BB962C8B-B14F-4D97-AF65-F5344CB8AC3E}">
        <p14:creationId xmlns:p14="http://schemas.microsoft.com/office/powerpoint/2010/main" val="377549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US" dirty="0"/>
              <a:t>Data Engineering</a:t>
            </a:r>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pic>
        <p:nvPicPr>
          <p:cNvPr id="12" name="Content Placeholder 11" descr="A screenshot of a computer&#10;&#10;Description automatically generated">
            <a:extLst>
              <a:ext uri="{FF2B5EF4-FFF2-40B4-BE49-F238E27FC236}">
                <a16:creationId xmlns:a16="http://schemas.microsoft.com/office/drawing/2014/main" id="{E4394F3E-F470-BA46-A95B-C4A7119765C1}"/>
              </a:ext>
            </a:extLst>
          </p:cNvPr>
          <p:cNvPicPr>
            <a:picLocks noGrp="1" noChangeAspect="1"/>
          </p:cNvPicPr>
          <p:nvPr>
            <p:ph idx="1"/>
          </p:nvPr>
        </p:nvPicPr>
        <p:blipFill>
          <a:blip r:embed="rId2"/>
          <a:stretch>
            <a:fillRect/>
          </a:stretch>
        </p:blipFill>
        <p:spPr>
          <a:xfrm>
            <a:off x="2051050" y="2947194"/>
            <a:ext cx="8089900" cy="2108200"/>
          </a:xfrm>
        </p:spPr>
      </p:pic>
    </p:spTree>
    <p:extLst>
      <p:ext uri="{BB962C8B-B14F-4D97-AF65-F5344CB8AC3E}">
        <p14:creationId xmlns:p14="http://schemas.microsoft.com/office/powerpoint/2010/main" val="4151569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GB" dirty="0"/>
              <a:t>Clustering</a:t>
            </a:r>
            <a:endParaRPr lang="en-US" dirty="0"/>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sp>
        <p:nvSpPr>
          <p:cNvPr id="4" name="Content Placeholder 3">
            <a:extLst>
              <a:ext uri="{FF2B5EF4-FFF2-40B4-BE49-F238E27FC236}">
                <a16:creationId xmlns:a16="http://schemas.microsoft.com/office/drawing/2014/main" id="{443D4442-FB32-D2F5-232A-A6BB9AA76668}"/>
              </a:ext>
            </a:extLst>
          </p:cNvPr>
          <p:cNvSpPr>
            <a:spLocks noGrp="1"/>
          </p:cNvSpPr>
          <p:nvPr>
            <p:ph idx="1"/>
          </p:nvPr>
        </p:nvSpPr>
        <p:spPr/>
        <p:txBody>
          <a:bodyPr>
            <a:normAutofit fontScale="62500" lnSpcReduction="20000"/>
          </a:bodyPr>
          <a:lstStyle/>
          <a:p>
            <a:pPr marL="457200" lvl="1" indent="0">
              <a:lnSpc>
                <a:spcPct val="120000"/>
              </a:lnSpc>
              <a:spcBef>
                <a:spcPts val="0"/>
              </a:spcBef>
              <a:buNone/>
            </a:pPr>
            <a:r>
              <a:rPr lang="en-GB" sz="1900" b="1" dirty="0">
                <a:solidFill>
                  <a:srgbClr val="000000"/>
                </a:solidFill>
                <a:latin typeface="Arial" panose="020B0604020202020204" pitchFamily="34" charset="0"/>
              </a:rPr>
              <a:t>K-means clustering</a:t>
            </a:r>
          </a:p>
          <a:p>
            <a:pPr marL="0" indent="0" rtl="0">
              <a:lnSpc>
                <a:spcPct val="120000"/>
              </a:lnSpc>
              <a:spcBef>
                <a:spcPts val="0"/>
              </a:spcBef>
              <a:spcAft>
                <a:spcPts val="0"/>
              </a:spcAft>
              <a:buNone/>
            </a:pPr>
            <a:r>
              <a:rPr lang="en-GB" sz="1800" dirty="0">
                <a:solidFill>
                  <a:srgbClr val="000000"/>
                </a:solidFill>
                <a:latin typeface="Arial" panose="020B0604020202020204" pitchFamily="34" charset="0"/>
              </a:rPr>
              <a:t>Using the elbow method, I failed to identify ideal clusters for K, because the curve was smooth, gathering the majority of its effectiveness by 550 clusters. Obscure clusters were identified, putting ‘Adjournment Summer’ &amp; ‘Holocaust Memorial’ in similar clusters. Little effort was given to optimising this technique, due to the poor initial clusters, although it effectively grouped like terms. The uniqueness of certain titles hindered k-means significantly</a:t>
            </a:r>
          </a:p>
          <a:p>
            <a:pPr marL="0" indent="0" rtl="0">
              <a:lnSpc>
                <a:spcPct val="120000"/>
              </a:lnSpc>
              <a:spcBef>
                <a:spcPts val="0"/>
              </a:spcBef>
              <a:spcAft>
                <a:spcPts val="0"/>
              </a:spcAft>
              <a:buNone/>
            </a:pPr>
            <a:endParaRPr lang="en-GB" sz="2400" b="1" i="0" u="none" strike="noStrike" dirty="0">
              <a:solidFill>
                <a:srgbClr val="000000"/>
              </a:solidFill>
              <a:effectLst/>
              <a:latin typeface="Arial" panose="020B0604020202020204" pitchFamily="34" charset="0"/>
            </a:endParaRPr>
          </a:p>
          <a:p>
            <a:pPr marL="457200" lvl="1" indent="0">
              <a:lnSpc>
                <a:spcPct val="120000"/>
              </a:lnSpc>
              <a:spcBef>
                <a:spcPts val="0"/>
              </a:spcBef>
              <a:buNone/>
            </a:pPr>
            <a:r>
              <a:rPr lang="en-GB" sz="1900" b="1" i="0" u="none" strike="noStrike" dirty="0">
                <a:solidFill>
                  <a:srgbClr val="000000"/>
                </a:solidFill>
                <a:effectLst/>
                <a:latin typeface="Arial" panose="020B0604020202020204" pitchFamily="34" charset="0"/>
              </a:rPr>
              <a:t>DBSCAN</a:t>
            </a:r>
            <a:r>
              <a:rPr lang="en-GB" sz="1000" b="1" i="0" u="none" strike="noStrike" dirty="0">
                <a:solidFill>
                  <a:srgbClr val="000000"/>
                </a:solidFill>
                <a:effectLst/>
                <a:latin typeface="Arial" panose="020B0604020202020204" pitchFamily="34" charset="0"/>
              </a:rPr>
              <a:t> </a:t>
            </a:r>
            <a:endParaRPr lang="en-GB" b="0" dirty="0">
              <a:effectLst/>
            </a:endParaRPr>
          </a:p>
          <a:p>
            <a:pPr marL="0" indent="0" rtl="0">
              <a:lnSpc>
                <a:spcPct val="120000"/>
              </a:lnSpc>
              <a:spcBef>
                <a:spcPts val="0"/>
              </a:spcBef>
              <a:spcAft>
                <a:spcPts val="0"/>
              </a:spcAft>
              <a:buNone/>
            </a:pPr>
            <a:r>
              <a:rPr lang="en-GB" sz="1800" b="0" i="0" u="none" strike="noStrike" dirty="0">
                <a:solidFill>
                  <a:srgbClr val="000000"/>
                </a:solidFill>
                <a:effectLst/>
                <a:latin typeface="Arial" panose="020B0604020202020204" pitchFamily="34" charset="0"/>
              </a:rPr>
              <a:t>An exciting method, successfully clustered groups when given a low minimum cluster value of 2, and epsilon 2.14. The problem with this method is that no matter how the parameters varied one cluster would explode in size before a significant enough number of total titles would become clustered. Of the 779 unique titles after pre-processing, 603 were left </a:t>
            </a:r>
            <a:r>
              <a:rPr lang="en-GB" sz="1800" b="0" i="0" u="none" strike="noStrike" dirty="0" err="1">
                <a:solidFill>
                  <a:srgbClr val="000000"/>
                </a:solidFill>
                <a:effectLst/>
                <a:latin typeface="Arial" panose="020B0604020202020204" pitchFamily="34" charset="0"/>
              </a:rPr>
              <a:t>unclustered</a:t>
            </a:r>
            <a:r>
              <a:rPr lang="en-GB" sz="1800" b="0" i="0" u="none" strike="noStrike" dirty="0">
                <a:solidFill>
                  <a:srgbClr val="000000"/>
                </a:solidFill>
                <a:effectLst/>
                <a:latin typeface="Arial" panose="020B0604020202020204" pitchFamily="34" charset="0"/>
              </a:rPr>
              <a:t> before cluster 6 expanded massively absorbing all other clusters. The maximum clusters that could be made was 32, with 603 titles </a:t>
            </a:r>
            <a:r>
              <a:rPr lang="en-GB" sz="1800" b="0" i="0" u="none" strike="noStrike" dirty="0" err="1">
                <a:solidFill>
                  <a:srgbClr val="000000"/>
                </a:solidFill>
                <a:effectLst/>
                <a:latin typeface="Arial" panose="020B0604020202020204" pitchFamily="34" charset="0"/>
              </a:rPr>
              <a:t>unclustered</a:t>
            </a:r>
            <a:endParaRPr lang="en-GB" sz="2400" dirty="0"/>
          </a:p>
          <a:p>
            <a:pPr marL="0" indent="0" rtl="0">
              <a:lnSpc>
                <a:spcPct val="120000"/>
              </a:lnSpc>
              <a:spcBef>
                <a:spcPts val="0"/>
              </a:spcBef>
              <a:spcAft>
                <a:spcPts val="0"/>
              </a:spcAft>
              <a:buNone/>
            </a:pPr>
            <a:endParaRPr lang="en-GB" sz="1900" b="1" i="0" u="none" strike="noStrike" dirty="0">
              <a:solidFill>
                <a:srgbClr val="000000"/>
              </a:solidFill>
              <a:effectLst/>
              <a:latin typeface="Arial" panose="020B0604020202020204" pitchFamily="34" charset="0"/>
            </a:endParaRPr>
          </a:p>
          <a:p>
            <a:pPr marL="457200" lvl="1" indent="0">
              <a:lnSpc>
                <a:spcPct val="120000"/>
              </a:lnSpc>
              <a:spcBef>
                <a:spcPts val="0"/>
              </a:spcBef>
              <a:buNone/>
            </a:pPr>
            <a:r>
              <a:rPr lang="en-GB" sz="1900" b="1" i="0" u="none" strike="noStrike" dirty="0">
                <a:solidFill>
                  <a:srgbClr val="000000"/>
                </a:solidFill>
                <a:effectLst/>
                <a:latin typeface="Arial" panose="020B0604020202020204" pitchFamily="34" charset="0"/>
              </a:rPr>
              <a:t>Hierarchical clustering </a:t>
            </a:r>
            <a:endParaRPr lang="en-GB" sz="1900" b="0" dirty="0">
              <a:effectLst/>
            </a:endParaRPr>
          </a:p>
          <a:p>
            <a:pPr marL="0" indent="0" rtl="0">
              <a:lnSpc>
                <a:spcPct val="120000"/>
              </a:lnSpc>
              <a:spcBef>
                <a:spcPts val="0"/>
              </a:spcBef>
              <a:spcAft>
                <a:spcPts val="0"/>
              </a:spcAft>
              <a:buNone/>
            </a:pPr>
            <a:r>
              <a:rPr lang="en-GB" sz="1800" b="0" i="0" u="none" strike="noStrike" dirty="0">
                <a:solidFill>
                  <a:srgbClr val="000000"/>
                </a:solidFill>
                <a:effectLst/>
                <a:latin typeface="Arial" panose="020B0604020202020204" pitchFamily="34" charset="0"/>
              </a:rPr>
              <a:t>Forming clusters using a Jaccard distance matrix, and Ward.D2 method was the most successful strategy for clustering using traditional techniques. Using silhouette scores to identify peaks, the optimal amount of clusters was around 700 with a small secondary peak around 30. Formatted as a </a:t>
            </a:r>
            <a:r>
              <a:rPr lang="en-GB" sz="1800" b="0" i="0" u="none" strike="noStrike" dirty="0" err="1">
                <a:solidFill>
                  <a:srgbClr val="000000"/>
                </a:solidFill>
                <a:effectLst/>
                <a:latin typeface="Arial" panose="020B0604020202020204" pitchFamily="34" charset="0"/>
              </a:rPr>
              <a:t>dendogram</a:t>
            </a:r>
            <a:r>
              <a:rPr lang="en-GB" sz="1800" b="0" i="0" u="none" strike="noStrike" dirty="0">
                <a:solidFill>
                  <a:srgbClr val="000000"/>
                </a:solidFill>
                <a:effectLst/>
                <a:latin typeface="Arial" panose="020B0604020202020204" pitchFamily="34" charset="0"/>
              </a:rPr>
              <a:t> the clusters can be visualised but with 700 clusters, all information is lost</a:t>
            </a:r>
            <a:endParaRPr lang="en-GB" sz="1800" dirty="0">
              <a:solidFill>
                <a:srgbClr val="000000"/>
              </a:solidFill>
              <a:latin typeface="Arial" panose="020B0604020202020204" pitchFamily="34" charset="0"/>
            </a:endParaRPr>
          </a:p>
          <a:p>
            <a:pPr marL="0" indent="0" rtl="0">
              <a:lnSpc>
                <a:spcPct val="120000"/>
              </a:lnSpc>
              <a:spcBef>
                <a:spcPts val="0"/>
              </a:spcBef>
              <a:spcAft>
                <a:spcPts val="0"/>
              </a:spcAft>
              <a:buNone/>
            </a:pPr>
            <a:r>
              <a:rPr lang="en-GB" b="0" dirty="0">
                <a:effectLst/>
              </a:rPr>
              <a:t> </a:t>
            </a:r>
            <a:br>
              <a:rPr lang="en-GB" b="0" dirty="0">
                <a:effectLst/>
              </a:rPr>
            </a:br>
            <a:r>
              <a:rPr lang="en-GB" sz="1800" b="0" i="0" u="none" strike="noStrike" dirty="0">
                <a:solidFill>
                  <a:srgbClr val="000000"/>
                </a:solidFill>
                <a:effectLst/>
                <a:latin typeface="Arial" panose="020B0604020202020204" pitchFamily="34" charset="0"/>
              </a:rPr>
              <a:t>Initially an attempt was made to try and use the 30 large clusters as inputs to ChatGPT3.5 which would attempt to produce a cluster title for that group. This capability would be similar to early language models such as ‘Word2Vec’. The clusters suffered as they were at the same time not unique enough between clusters and two diverse within clusters. I believe the titles did not contain enough information alone to successfully complete this task using traditional NLP methods</a:t>
            </a:r>
            <a:endParaRPr lang="en-GB" sz="1800" i="0" u="none" strike="noStrike" dirty="0">
              <a:solidFill>
                <a:srgbClr val="000000"/>
              </a:solidFill>
              <a:latin typeface="Arial" panose="020B0604020202020204" pitchFamily="34" charset="0"/>
            </a:endParaRPr>
          </a:p>
          <a:p>
            <a:pPr marL="457200" lvl="1" indent="0">
              <a:lnSpc>
                <a:spcPct val="120000"/>
              </a:lnSpc>
              <a:spcBef>
                <a:spcPts val="0"/>
              </a:spcBef>
              <a:buNone/>
            </a:pPr>
            <a:br>
              <a:rPr lang="en-GB" b="0" dirty="0">
                <a:effectLst/>
              </a:rPr>
            </a:br>
            <a:r>
              <a:rPr lang="en-GB" sz="1900" b="1" i="0" u="none" strike="noStrike" dirty="0">
                <a:solidFill>
                  <a:srgbClr val="000000"/>
                </a:solidFill>
                <a:effectLst/>
                <a:latin typeface="Arial" panose="020B0604020202020204" pitchFamily="34" charset="0"/>
              </a:rPr>
              <a:t>LLM</a:t>
            </a:r>
            <a:endParaRPr lang="en-GB" sz="1900" b="0" dirty="0">
              <a:effectLst/>
            </a:endParaRPr>
          </a:p>
          <a:p>
            <a:pPr marL="0" indent="0" rtl="0">
              <a:lnSpc>
                <a:spcPct val="120000"/>
              </a:lnSpc>
              <a:spcBef>
                <a:spcPts val="0"/>
              </a:spcBef>
              <a:spcAft>
                <a:spcPts val="0"/>
              </a:spcAft>
              <a:buNone/>
            </a:pPr>
            <a:r>
              <a:rPr lang="en-GB" sz="1800" b="0" i="0" u="none" strike="noStrike" dirty="0">
                <a:solidFill>
                  <a:srgbClr val="000000"/>
                </a:solidFill>
                <a:effectLst/>
                <a:latin typeface="Arial" panose="020B0604020202020204" pitchFamily="34" charset="0"/>
              </a:rPr>
              <a:t>At this stage ChatGPT-3.5 was used to identify 12 clusters, including 1 miscellaneous used to identify poorly defined categories. The model is trained with human interaction, which meant the clusters were relevant and interesting</a:t>
            </a:r>
          </a:p>
        </p:txBody>
      </p:sp>
    </p:spTree>
    <p:extLst>
      <p:ext uri="{BB962C8B-B14F-4D97-AF65-F5344CB8AC3E}">
        <p14:creationId xmlns:p14="http://schemas.microsoft.com/office/powerpoint/2010/main" val="2874738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GB" dirty="0"/>
              <a:t>Clustering</a:t>
            </a:r>
            <a:endParaRPr lang="en-US" dirty="0"/>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pic>
        <p:nvPicPr>
          <p:cNvPr id="9" name="Content Placeholder 8" descr="A close-up of a box&#10;&#10;Description automatically generated">
            <a:extLst>
              <a:ext uri="{FF2B5EF4-FFF2-40B4-BE49-F238E27FC236}">
                <a16:creationId xmlns:a16="http://schemas.microsoft.com/office/drawing/2014/main" id="{4D226005-8C2E-0EED-4925-89FF4A91A57F}"/>
              </a:ext>
            </a:extLst>
          </p:cNvPr>
          <p:cNvPicPr>
            <a:picLocks noGrp="1" noChangeAspect="1"/>
          </p:cNvPicPr>
          <p:nvPr>
            <p:ph idx="1"/>
          </p:nvPr>
        </p:nvPicPr>
        <p:blipFill>
          <a:blip r:embed="rId2"/>
          <a:stretch>
            <a:fillRect/>
          </a:stretch>
        </p:blipFill>
        <p:spPr>
          <a:xfrm>
            <a:off x="2394974" y="1376080"/>
            <a:ext cx="7371326" cy="2327787"/>
          </a:xfrm>
        </p:spPr>
      </p:pic>
      <p:pic>
        <p:nvPicPr>
          <p:cNvPr id="11" name="Picture 10" descr="A white and black text on a white background&#10;&#10;Description automatically generated">
            <a:extLst>
              <a:ext uri="{FF2B5EF4-FFF2-40B4-BE49-F238E27FC236}">
                <a16:creationId xmlns:a16="http://schemas.microsoft.com/office/drawing/2014/main" id="{30377098-1833-31F7-547E-6BBAAB5C22F5}"/>
              </a:ext>
            </a:extLst>
          </p:cNvPr>
          <p:cNvPicPr>
            <a:picLocks noChangeAspect="1"/>
          </p:cNvPicPr>
          <p:nvPr/>
        </p:nvPicPr>
        <p:blipFill>
          <a:blip r:embed="rId3"/>
          <a:stretch>
            <a:fillRect/>
          </a:stretch>
        </p:blipFill>
        <p:spPr>
          <a:xfrm>
            <a:off x="2996790" y="3703867"/>
            <a:ext cx="6167694" cy="3093394"/>
          </a:xfrm>
          <a:prstGeom prst="rect">
            <a:avLst/>
          </a:prstGeom>
        </p:spPr>
      </p:pic>
    </p:spTree>
    <p:extLst>
      <p:ext uri="{BB962C8B-B14F-4D97-AF65-F5344CB8AC3E}">
        <p14:creationId xmlns:p14="http://schemas.microsoft.com/office/powerpoint/2010/main" val="63773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GB" dirty="0"/>
              <a:t>Classification – </a:t>
            </a:r>
            <a:r>
              <a:rPr lang="en-GB" sz="2800" dirty="0"/>
              <a:t>How does a division relate to a cluster?</a:t>
            </a:r>
            <a:endParaRPr lang="en-US" dirty="0"/>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sp>
        <p:nvSpPr>
          <p:cNvPr id="14" name="Content Placeholder 13">
            <a:extLst>
              <a:ext uri="{FF2B5EF4-FFF2-40B4-BE49-F238E27FC236}">
                <a16:creationId xmlns:a16="http://schemas.microsoft.com/office/drawing/2014/main" id="{52E8D15B-EB43-3566-0AB2-DCB031F270AE}"/>
              </a:ext>
            </a:extLst>
          </p:cNvPr>
          <p:cNvSpPr>
            <a:spLocks noGrp="1"/>
          </p:cNvSpPr>
          <p:nvPr>
            <p:ph idx="1"/>
          </p:nvPr>
        </p:nvSpPr>
        <p:spPr/>
        <p:txBody>
          <a:bodyPr>
            <a:normAutofit/>
          </a:bodyPr>
          <a:lstStyle/>
          <a:p>
            <a:pPr marL="0" indent="0" rtl="0">
              <a:spcBef>
                <a:spcPts val="0"/>
              </a:spcBef>
              <a:spcAft>
                <a:spcPts val="0"/>
              </a:spcAft>
              <a:buNone/>
            </a:pPr>
            <a:r>
              <a:rPr lang="en-GB" sz="1800" b="0" i="0" u="none" strike="noStrike" dirty="0">
                <a:solidFill>
                  <a:srgbClr val="000000"/>
                </a:solidFill>
                <a:effectLst/>
                <a:latin typeface="Arial" panose="020B0604020202020204" pitchFamily="34" charset="0"/>
              </a:rPr>
              <a:t>A division can be a vote for, or against a bill, an amendment to a bill, or a motion to disagree with an amendment to a bill. It takes experts to understand the complexity of any debate, before breaking down the logic behind each division call. </a:t>
            </a:r>
          </a:p>
          <a:p>
            <a:pPr marL="0" indent="0" rtl="0">
              <a:spcBef>
                <a:spcPts val="0"/>
              </a:spcBef>
              <a:spcAft>
                <a:spcPts val="0"/>
              </a:spcAft>
              <a:buNone/>
            </a:pPr>
            <a:br>
              <a:rPr lang="en-GB" b="0" dirty="0">
                <a:effectLst/>
              </a:rPr>
            </a:br>
            <a:r>
              <a:rPr lang="en-GB" sz="1800" b="0" i="0" u="none" strike="noStrike" dirty="0">
                <a:solidFill>
                  <a:srgbClr val="000000"/>
                </a:solidFill>
                <a:effectLst/>
                <a:latin typeface="Arial" panose="020B0604020202020204" pitchFamily="34" charset="0"/>
              </a:rPr>
              <a:t>I propose that with very tight prompt engineering, a large language model could outperform individual experts, and take a fraction of the time. For each division we are looking for either a 1 or a -1 corresponding to the relationship between the division and its cluster. I.e.</a:t>
            </a:r>
            <a:endParaRPr lang="en-GB" b="0" dirty="0">
              <a:effectLst/>
            </a:endParaRPr>
          </a:p>
          <a:p>
            <a:pPr marL="0" indent="0" rtl="0">
              <a:spcBef>
                <a:spcPts val="0"/>
              </a:spcBef>
              <a:spcAft>
                <a:spcPts val="0"/>
              </a:spcAft>
              <a:buNone/>
            </a:pPr>
            <a:r>
              <a:rPr lang="en-GB" sz="1800" b="0" i="0" u="none" strike="noStrike" dirty="0">
                <a:solidFill>
                  <a:srgbClr val="000000"/>
                </a:solidFill>
                <a:effectLst/>
                <a:latin typeface="Arial" panose="020B0604020202020204" pitchFamily="34" charset="0"/>
              </a:rPr>
              <a:t>Will, voting ‘For’ the division: </a:t>
            </a:r>
            <a:endParaRPr lang="en-GB" b="0" dirty="0">
              <a:effectLst/>
            </a:endParaRPr>
          </a:p>
          <a:p>
            <a:pPr marL="0" indent="0" algn="ctr" rtl="0">
              <a:spcBef>
                <a:spcPts val="0"/>
              </a:spcBef>
              <a:spcAft>
                <a:spcPts val="0"/>
              </a:spcAft>
              <a:buNone/>
            </a:pPr>
            <a:br>
              <a:rPr lang="en-GB" b="0" dirty="0">
                <a:effectLst/>
              </a:rPr>
            </a:br>
            <a:r>
              <a:rPr lang="en-GB" sz="1800" b="0" i="0" u="none" strike="noStrike" dirty="0">
                <a:solidFill>
                  <a:srgbClr val="000000"/>
                </a:solidFill>
                <a:effectLst/>
                <a:latin typeface="Arial" panose="020B0604020202020204" pitchFamily="34" charset="0"/>
              </a:rPr>
              <a:t>‘Illegal Migration Bill: motion to disagree with Lords Amendment 1’ </a:t>
            </a:r>
          </a:p>
          <a:p>
            <a:pPr marL="0" indent="0" algn="ctr" rtl="0">
              <a:spcBef>
                <a:spcPts val="0"/>
              </a:spcBef>
              <a:spcAft>
                <a:spcPts val="0"/>
              </a:spcAft>
              <a:buNone/>
            </a:pPr>
            <a:endParaRPr lang="en-GB" sz="1800" b="0" i="0" u="none" strike="noStrike" dirty="0">
              <a:solidFill>
                <a:srgbClr val="000000"/>
              </a:solidFill>
              <a:effectLst/>
              <a:latin typeface="Arial" panose="020B0604020202020204" pitchFamily="34" charset="0"/>
            </a:endParaRPr>
          </a:p>
          <a:p>
            <a:pPr marL="0" indent="0">
              <a:spcBef>
                <a:spcPts val="0"/>
              </a:spcBef>
              <a:buNone/>
            </a:pPr>
            <a:r>
              <a:rPr lang="en-GB" sz="1800" b="0" i="0" u="none" strike="noStrike" dirty="0">
                <a:solidFill>
                  <a:srgbClr val="000000"/>
                </a:solidFill>
                <a:effectLst/>
                <a:latin typeface="Arial" panose="020B0604020202020204" pitchFamily="34" charset="0"/>
              </a:rPr>
              <a:t>Tighten or loosen immigration &amp; border control? If it ‘tightens’ we can call this Sentiment: 1, and if it ‘loosens’ we can call this Sentiment: -1. That way when paired with a vote: Ayes: 1, Abstain: 0, Noes: -1, we can identify a politician's stance by taking the product of sentiment and vote.</a:t>
            </a:r>
            <a:endParaRPr lang="en-GB" b="0" dirty="0">
              <a:effectLst/>
            </a:endParaRPr>
          </a:p>
        </p:txBody>
      </p:sp>
    </p:spTree>
    <p:extLst>
      <p:ext uri="{BB962C8B-B14F-4D97-AF65-F5344CB8AC3E}">
        <p14:creationId xmlns:p14="http://schemas.microsoft.com/office/powerpoint/2010/main" val="3068044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GB" dirty="0"/>
              <a:t>Classification</a:t>
            </a:r>
            <a:endParaRPr lang="en-US" dirty="0"/>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pic>
        <p:nvPicPr>
          <p:cNvPr id="6" name="Content Placeholder 5" descr="A close-up of a text&#10;&#10;Description automatically generated">
            <a:extLst>
              <a:ext uri="{FF2B5EF4-FFF2-40B4-BE49-F238E27FC236}">
                <a16:creationId xmlns:a16="http://schemas.microsoft.com/office/drawing/2014/main" id="{D48C4011-B202-833A-C870-F9AF295DDE42}"/>
              </a:ext>
            </a:extLst>
          </p:cNvPr>
          <p:cNvPicPr>
            <a:picLocks noGrp="1" noChangeAspect="1"/>
          </p:cNvPicPr>
          <p:nvPr>
            <p:ph idx="1"/>
          </p:nvPr>
        </p:nvPicPr>
        <p:blipFill>
          <a:blip r:embed="rId2"/>
          <a:stretch>
            <a:fillRect/>
          </a:stretch>
        </p:blipFill>
        <p:spPr>
          <a:xfrm>
            <a:off x="1489277" y="1500701"/>
            <a:ext cx="9213445" cy="4116947"/>
          </a:xfrm>
        </p:spPr>
      </p:pic>
    </p:spTree>
    <p:extLst>
      <p:ext uri="{BB962C8B-B14F-4D97-AF65-F5344CB8AC3E}">
        <p14:creationId xmlns:p14="http://schemas.microsoft.com/office/powerpoint/2010/main" val="1401705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7C2B-CA00-273F-60C8-062B5B0107CC}"/>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0EC90FED-64DD-F0F3-F1A7-C3E0CADD9C8E}"/>
              </a:ext>
            </a:extLst>
          </p:cNvPr>
          <p:cNvSpPr>
            <a:spLocks noGrp="1"/>
          </p:cNvSpPr>
          <p:nvPr>
            <p:ph idx="1"/>
          </p:nvPr>
        </p:nvSpPr>
        <p:spPr/>
        <p:txBody>
          <a:bodyPr/>
          <a:lstStyle/>
          <a:p>
            <a:pPr marL="0" indent="0">
              <a:buNone/>
            </a:pPr>
            <a:endParaRPr lang="en-GB" sz="1800" b="0" i="0" u="none" strike="noStrike" dirty="0">
              <a:solidFill>
                <a:srgbClr val="000000"/>
              </a:solidFill>
              <a:effectLst/>
              <a:latin typeface="Arial" panose="020B0604020202020204" pitchFamily="34" charset="0"/>
            </a:endParaRPr>
          </a:p>
          <a:p>
            <a:pPr marL="0" indent="0">
              <a:buNone/>
            </a:pPr>
            <a:r>
              <a:rPr lang="en-GB" sz="1800" b="0" i="0" u="none" strike="noStrike" dirty="0">
                <a:solidFill>
                  <a:srgbClr val="000000"/>
                </a:solidFill>
                <a:effectLst/>
                <a:latin typeface="Arial" panose="020B0604020202020204" pitchFamily="34" charset="0"/>
              </a:rPr>
              <a:t>If we don’t know how our local representatives vote, how can we hold them to account when they don’t act in our interest?</a:t>
            </a:r>
            <a:endParaRPr lang="en-US" sz="1800" dirty="0"/>
          </a:p>
          <a:p>
            <a:pPr marL="0" indent="0">
              <a:buNone/>
            </a:pPr>
            <a:endParaRPr lang="en-GB" sz="1800" dirty="0">
              <a:solidFill>
                <a:srgbClr val="000000"/>
              </a:solidFill>
              <a:latin typeface="Arial" panose="020B0604020202020204" pitchFamily="34" charset="0"/>
            </a:endParaRPr>
          </a:p>
          <a:p>
            <a:pPr marL="0" indent="0">
              <a:buNone/>
            </a:pPr>
            <a:r>
              <a:rPr lang="en-GB" sz="1800" dirty="0">
                <a:solidFill>
                  <a:srgbClr val="000000"/>
                </a:solidFill>
                <a:latin typeface="Arial" panose="020B0604020202020204" pitchFamily="34" charset="0"/>
              </a:rPr>
              <a:t>The Information Gap</a:t>
            </a:r>
          </a:p>
          <a:p>
            <a:pPr marL="0" indent="0">
              <a:buNone/>
            </a:pPr>
            <a:endParaRPr lang="en-GB"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03645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45D-4923-BAD6-A107-89B7EBE5ED99}"/>
              </a:ext>
            </a:extLst>
          </p:cNvPr>
          <p:cNvSpPr>
            <a:spLocks noGrp="1"/>
          </p:cNvSpPr>
          <p:nvPr>
            <p:ph type="title"/>
          </p:nvPr>
        </p:nvSpPr>
        <p:spPr/>
        <p:txBody>
          <a:bodyPr/>
          <a:lstStyle/>
          <a:p>
            <a:r>
              <a:rPr lang="en-GB" dirty="0"/>
              <a:t>Classification</a:t>
            </a:r>
            <a:endParaRPr lang="en-US" dirty="0"/>
          </a:p>
        </p:txBody>
      </p:sp>
      <p:sp>
        <p:nvSpPr>
          <p:cNvPr id="7" name="Rectangle 2">
            <a:extLst>
              <a:ext uri="{FF2B5EF4-FFF2-40B4-BE49-F238E27FC236}">
                <a16:creationId xmlns:a16="http://schemas.microsoft.com/office/drawing/2014/main" id="{4F075E07-A1D3-BB73-BA99-6D3F9641D515}"/>
              </a:ext>
            </a:extLst>
          </p:cNvPr>
          <p:cNvSpPr>
            <a:spLocks noChangeArrowheads="1"/>
          </p:cNvSpPr>
          <p:nvPr/>
        </p:nvSpPr>
        <p:spPr bwMode="auto">
          <a:xfrm>
            <a:off x="3124200" y="31019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651503BD-5AB1-3108-6871-CBCD9C2E8FED}"/>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tx1">
                    <a:lumMod val="50000"/>
                    <a:lumOff val="50000"/>
                  </a:schemeClr>
                </a:solidFill>
              </a:rPr>
              <a:t>Methodology</a:t>
            </a:r>
          </a:p>
        </p:txBody>
      </p:sp>
      <p:pic>
        <p:nvPicPr>
          <p:cNvPr id="3" name="Picture 2" descr="A close-up of a document&#10;&#10;Description automatically generated">
            <a:extLst>
              <a:ext uri="{FF2B5EF4-FFF2-40B4-BE49-F238E27FC236}">
                <a16:creationId xmlns:a16="http://schemas.microsoft.com/office/drawing/2014/main" id="{25F2DB33-B150-EFEF-7B83-F83B58532F2C}"/>
              </a:ext>
            </a:extLst>
          </p:cNvPr>
          <p:cNvPicPr>
            <a:picLocks noChangeAspect="1"/>
          </p:cNvPicPr>
          <p:nvPr/>
        </p:nvPicPr>
        <p:blipFill>
          <a:blip r:embed="rId2"/>
          <a:stretch>
            <a:fillRect/>
          </a:stretch>
        </p:blipFill>
        <p:spPr>
          <a:xfrm>
            <a:off x="2000495" y="1359405"/>
            <a:ext cx="8191010" cy="5498595"/>
          </a:xfrm>
          <a:prstGeom prst="rect">
            <a:avLst/>
          </a:prstGeom>
        </p:spPr>
      </p:pic>
    </p:spTree>
    <p:extLst>
      <p:ext uri="{BB962C8B-B14F-4D97-AF65-F5344CB8AC3E}">
        <p14:creationId xmlns:p14="http://schemas.microsoft.com/office/powerpoint/2010/main" val="273873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546B-D049-FB49-01A9-83D3A551125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CA30029-6B94-9F5E-C28B-E2258B7653FB}"/>
              </a:ext>
            </a:extLst>
          </p:cNvPr>
          <p:cNvSpPr>
            <a:spLocks noGrp="1"/>
          </p:cNvSpPr>
          <p:nvPr>
            <p:ph idx="1"/>
          </p:nvPr>
        </p:nvSpPr>
        <p:spPr/>
        <p:txBody>
          <a:bodyPr/>
          <a:lstStyle/>
          <a:p>
            <a:pPr rtl="0">
              <a:spcBef>
                <a:spcPts val="0"/>
              </a:spcBef>
              <a:spcAft>
                <a:spcPts val="0"/>
              </a:spcAft>
            </a:pPr>
            <a:r>
              <a:rPr lang="en-GB" sz="1800" b="1" i="0" u="none" strike="noStrike" dirty="0">
                <a:solidFill>
                  <a:srgbClr val="000000"/>
                </a:solidFill>
                <a:effectLst/>
                <a:latin typeface="Arial" panose="020B0604020202020204" pitchFamily="34" charset="0"/>
              </a:rPr>
              <a:t>Polarisation - </a:t>
            </a:r>
            <a:r>
              <a:rPr lang="en-GB" sz="1800" b="0" i="0" u="none" strike="noStrike" dirty="0">
                <a:solidFill>
                  <a:srgbClr val="000000"/>
                </a:solidFill>
                <a:effectLst/>
                <a:latin typeface="Arial" panose="020B0604020202020204" pitchFamily="34" charset="0"/>
              </a:rPr>
              <a:t>We can safely conclude that during no period between 2006 and 2023 has the House of Commons been more polarised than it is during this present era.</a:t>
            </a:r>
          </a:p>
          <a:p>
            <a:pPr rtl="0">
              <a:spcBef>
                <a:spcPts val="0"/>
              </a:spcBef>
              <a:spcAft>
                <a:spcPts val="0"/>
              </a:spcAft>
            </a:pPr>
            <a:endParaRPr lang="en-GB" b="0" dirty="0">
              <a:effectLst/>
            </a:endParaRPr>
          </a:p>
          <a:p>
            <a:pPr rtl="0">
              <a:spcBef>
                <a:spcPts val="0"/>
              </a:spcBef>
              <a:spcAft>
                <a:spcPts val="0"/>
              </a:spcAft>
            </a:pPr>
            <a:endParaRPr lang="en-GB" b="0" dirty="0">
              <a:effectLst/>
            </a:endParaRPr>
          </a:p>
          <a:p>
            <a:pPr rtl="0">
              <a:spcBef>
                <a:spcPts val="0"/>
              </a:spcBef>
              <a:spcAft>
                <a:spcPts val="0"/>
              </a:spcAft>
            </a:pPr>
            <a:r>
              <a:rPr lang="en-GB" sz="1800" b="1" i="0" u="none" strike="noStrike" dirty="0">
                <a:solidFill>
                  <a:srgbClr val="000000"/>
                </a:solidFill>
                <a:effectLst/>
                <a:latin typeface="Arial" panose="020B0604020202020204" pitchFamily="34" charset="0"/>
              </a:rPr>
              <a:t>Digital Democracy - </a:t>
            </a:r>
            <a:r>
              <a:rPr lang="en-GB" sz="1800" b="0" i="0" u="none" strike="noStrike" dirty="0">
                <a:solidFill>
                  <a:srgbClr val="000000"/>
                </a:solidFill>
                <a:effectLst/>
                <a:latin typeface="Arial" panose="020B0604020202020204" pitchFamily="34" charset="0"/>
              </a:rPr>
              <a:t>I was extremely pleased with the expressiveness of the voter profiles, especially picking out key events in Boris Johnson's later career.</a:t>
            </a:r>
            <a:endParaRPr lang="en-GB" sz="1800" b="1" dirty="0">
              <a:solidFill>
                <a:srgbClr val="000000"/>
              </a:solidFill>
              <a:latin typeface="Arial" panose="020B0604020202020204" pitchFamily="34" charset="0"/>
            </a:endParaRPr>
          </a:p>
          <a:p>
            <a:pPr rtl="0">
              <a:spcBef>
                <a:spcPts val="0"/>
              </a:spcBef>
              <a:spcAft>
                <a:spcPts val="0"/>
              </a:spcAft>
            </a:pPr>
            <a:endParaRPr lang="en-GB" sz="1800" b="1" dirty="0">
              <a:solidFill>
                <a:srgbClr val="000000"/>
              </a:solidFill>
              <a:latin typeface="Arial" panose="020B0604020202020204" pitchFamily="34" charset="0"/>
            </a:endParaRPr>
          </a:p>
          <a:p>
            <a:pPr rtl="0">
              <a:spcBef>
                <a:spcPts val="0"/>
              </a:spcBef>
              <a:spcAft>
                <a:spcPts val="0"/>
              </a:spcAft>
            </a:pPr>
            <a:endParaRPr lang="en-GB" sz="1800" b="1" dirty="0">
              <a:solidFill>
                <a:srgbClr val="000000"/>
              </a:solidFill>
              <a:latin typeface="Arial" panose="020B0604020202020204" pitchFamily="34" charset="0"/>
            </a:endParaRPr>
          </a:p>
          <a:p>
            <a:pPr rtl="0">
              <a:spcBef>
                <a:spcPts val="0"/>
              </a:spcBef>
              <a:spcAft>
                <a:spcPts val="0"/>
              </a:spcAft>
            </a:pPr>
            <a:r>
              <a:rPr lang="en-GB" sz="1800" b="1" i="0" u="none" strike="noStrike" dirty="0">
                <a:solidFill>
                  <a:srgbClr val="000000"/>
                </a:solidFill>
                <a:effectLst/>
                <a:latin typeface="Arial" panose="020B0604020202020204" pitchFamily="34" charset="0"/>
              </a:rPr>
              <a:t>LLMs</a:t>
            </a:r>
            <a:r>
              <a:rPr lang="en-GB" dirty="0"/>
              <a:t> - </a:t>
            </a:r>
            <a:r>
              <a:rPr lang="en-GB" sz="1800" b="0" i="0" u="none" strike="noStrike" dirty="0">
                <a:solidFill>
                  <a:srgbClr val="000000"/>
                </a:solidFill>
                <a:effectLst/>
                <a:latin typeface="Arial" panose="020B0604020202020204" pitchFamily="34" charset="0"/>
              </a:rPr>
              <a:t>I see massive similarity between the advantages of Neural Networks for image processing, and the Large Language models for NLP. </a:t>
            </a:r>
            <a:br>
              <a:rPr lang="en-GB" dirty="0"/>
            </a:br>
            <a:br>
              <a:rPr lang="en-GB" dirty="0"/>
            </a:br>
            <a:endParaRPr lang="en-US" dirty="0"/>
          </a:p>
        </p:txBody>
      </p:sp>
    </p:spTree>
    <p:extLst>
      <p:ext uri="{BB962C8B-B14F-4D97-AF65-F5344CB8AC3E}">
        <p14:creationId xmlns:p14="http://schemas.microsoft.com/office/powerpoint/2010/main" val="212058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9A40-2E95-E178-7E7F-C4BA0DC644B9}"/>
              </a:ext>
            </a:extLst>
          </p:cNvPr>
          <p:cNvSpPr>
            <a:spLocks noGrp="1"/>
          </p:cNvSpPr>
          <p:nvPr>
            <p:ph type="title"/>
          </p:nvPr>
        </p:nvSpPr>
        <p:spPr/>
        <p:txBody>
          <a:bodyPr/>
          <a:lstStyle/>
          <a:p>
            <a:r>
              <a:rPr lang="en-US" dirty="0"/>
              <a:t>Structure</a:t>
            </a:r>
          </a:p>
        </p:txBody>
      </p:sp>
      <p:sp>
        <p:nvSpPr>
          <p:cNvPr id="3" name="Content Placeholder 2">
            <a:extLst>
              <a:ext uri="{FF2B5EF4-FFF2-40B4-BE49-F238E27FC236}">
                <a16:creationId xmlns:a16="http://schemas.microsoft.com/office/drawing/2014/main" id="{5CEEE6FD-E105-1955-FADD-00928822E8A2}"/>
              </a:ext>
            </a:extLst>
          </p:cNvPr>
          <p:cNvSpPr>
            <a:spLocks noGrp="1"/>
          </p:cNvSpPr>
          <p:nvPr>
            <p:ph idx="1"/>
          </p:nvPr>
        </p:nvSpPr>
        <p:spPr/>
        <p:txBody>
          <a:bodyPr/>
          <a:lstStyle/>
          <a:p>
            <a:r>
              <a:rPr lang="en-US" dirty="0"/>
              <a:t>Transparency &amp; Accountability</a:t>
            </a:r>
          </a:p>
          <a:p>
            <a:endParaRPr lang="en-US" dirty="0"/>
          </a:p>
          <a:p>
            <a:r>
              <a:rPr lang="en-US" dirty="0"/>
              <a:t>Trends &amp; Findings</a:t>
            </a:r>
          </a:p>
          <a:p>
            <a:endParaRPr lang="en-US" dirty="0"/>
          </a:p>
          <a:p>
            <a:r>
              <a:rPr lang="en-US" dirty="0"/>
              <a:t>Methodology</a:t>
            </a:r>
          </a:p>
          <a:p>
            <a:endParaRPr lang="en-US" dirty="0"/>
          </a:p>
          <a:p>
            <a:r>
              <a:rPr lang="en-US" dirty="0"/>
              <a:t>Conclusion </a:t>
            </a:r>
          </a:p>
        </p:txBody>
      </p:sp>
    </p:spTree>
    <p:extLst>
      <p:ext uri="{BB962C8B-B14F-4D97-AF65-F5344CB8AC3E}">
        <p14:creationId xmlns:p14="http://schemas.microsoft.com/office/powerpoint/2010/main" val="1415593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24C8B5-4A36-A719-305D-347013AC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12192000" cy="50466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A1BFD0-BC8A-88FC-FD3B-EBED1C3DB1D3}"/>
              </a:ext>
            </a:extLst>
          </p:cNvPr>
          <p:cNvSpPr txBox="1">
            <a:spLocks/>
          </p:cNvSpPr>
          <p:nvPr/>
        </p:nvSpPr>
        <p:spPr>
          <a:xfrm>
            <a:off x="0" y="-3280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tx1">
                    <a:lumMod val="50000"/>
                    <a:lumOff val="50000"/>
                  </a:schemeClr>
                </a:solidFill>
              </a:rPr>
              <a:t>Transparency &amp; Accountability </a:t>
            </a:r>
            <a:endParaRPr lang="en-US" sz="2000" dirty="0">
              <a:solidFill>
                <a:schemeClr val="tx1">
                  <a:lumMod val="50000"/>
                  <a:lumOff val="50000"/>
                </a:schemeClr>
              </a:solidFill>
            </a:endParaRPr>
          </a:p>
        </p:txBody>
      </p:sp>
    </p:spTree>
    <p:extLst>
      <p:ext uri="{BB962C8B-B14F-4D97-AF65-F5344CB8AC3E}">
        <p14:creationId xmlns:p14="http://schemas.microsoft.com/office/powerpoint/2010/main" val="349950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1E1017-2907-8CB5-599E-C869B1BC2089}"/>
              </a:ext>
            </a:extLst>
          </p:cNvPr>
          <p:cNvPicPr>
            <a:picLocks noGrp="1" noChangeAspect="1"/>
          </p:cNvPicPr>
          <p:nvPr>
            <p:ph idx="1"/>
          </p:nvPr>
        </p:nvPicPr>
        <p:blipFill>
          <a:blip r:embed="rId2"/>
          <a:stretch>
            <a:fillRect/>
          </a:stretch>
        </p:blipFill>
        <p:spPr>
          <a:xfrm>
            <a:off x="1772264" y="334731"/>
            <a:ext cx="8647471" cy="7350350"/>
          </a:xfrm>
        </p:spPr>
      </p:pic>
      <p:sp>
        <p:nvSpPr>
          <p:cNvPr id="2" name="Title 1">
            <a:extLst>
              <a:ext uri="{FF2B5EF4-FFF2-40B4-BE49-F238E27FC236}">
                <a16:creationId xmlns:a16="http://schemas.microsoft.com/office/drawing/2014/main" id="{3D463FFF-7702-95FE-D0DB-80B2F0D45037}"/>
              </a:ext>
            </a:extLst>
          </p:cNvPr>
          <p:cNvSpPr>
            <a:spLocks noGrp="1"/>
          </p:cNvSpPr>
          <p:nvPr>
            <p:ph type="title"/>
          </p:nvPr>
        </p:nvSpPr>
        <p:spPr>
          <a:xfrm>
            <a:off x="0" y="-328050"/>
            <a:ext cx="10515600" cy="1325563"/>
          </a:xfrm>
        </p:spPr>
        <p:txBody>
          <a:bodyPr>
            <a:normAutofit/>
          </a:bodyPr>
          <a:lstStyle/>
          <a:p>
            <a:r>
              <a:rPr lang="en-US" sz="2000" dirty="0">
                <a:solidFill>
                  <a:schemeClr val="tx1">
                    <a:lumMod val="50000"/>
                    <a:lumOff val="50000"/>
                  </a:schemeClr>
                </a:solidFill>
              </a:rPr>
              <a:t>Transparency &amp; Accountability </a:t>
            </a:r>
          </a:p>
        </p:txBody>
      </p:sp>
    </p:spTree>
    <p:extLst>
      <p:ext uri="{BB962C8B-B14F-4D97-AF65-F5344CB8AC3E}">
        <p14:creationId xmlns:p14="http://schemas.microsoft.com/office/powerpoint/2010/main" val="190787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3281-548F-F75C-3B2D-2DC56743F215}"/>
              </a:ext>
            </a:extLst>
          </p:cNvPr>
          <p:cNvSpPr>
            <a:spLocks noGrp="1"/>
          </p:cNvSpPr>
          <p:nvPr>
            <p:ph type="title"/>
          </p:nvPr>
        </p:nvSpPr>
        <p:spPr/>
        <p:txBody>
          <a:bodyPr/>
          <a:lstStyle/>
          <a:p>
            <a:endParaRPr lang="en-US"/>
          </a:p>
        </p:txBody>
      </p:sp>
      <p:pic>
        <p:nvPicPr>
          <p:cNvPr id="5" name="Content Placeholder 4" descr="A graph of a political party&#10;&#10;Description automatically generated with medium confidence">
            <a:extLst>
              <a:ext uri="{FF2B5EF4-FFF2-40B4-BE49-F238E27FC236}">
                <a16:creationId xmlns:a16="http://schemas.microsoft.com/office/drawing/2014/main" id="{4AC5D08B-7FC5-0175-C1D8-78128CEB457E}"/>
              </a:ext>
            </a:extLst>
          </p:cNvPr>
          <p:cNvPicPr>
            <a:picLocks noGrp="1" noChangeAspect="1"/>
          </p:cNvPicPr>
          <p:nvPr>
            <p:ph idx="1"/>
          </p:nvPr>
        </p:nvPicPr>
        <p:blipFill>
          <a:blip r:embed="rId2"/>
          <a:stretch>
            <a:fillRect/>
          </a:stretch>
        </p:blipFill>
        <p:spPr>
          <a:xfrm>
            <a:off x="723900" y="71437"/>
            <a:ext cx="10744200" cy="6715125"/>
          </a:xfrm>
        </p:spPr>
      </p:pic>
    </p:spTree>
    <p:extLst>
      <p:ext uri="{BB962C8B-B14F-4D97-AF65-F5344CB8AC3E}">
        <p14:creationId xmlns:p14="http://schemas.microsoft.com/office/powerpoint/2010/main" val="3613561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1E1017-2907-8CB5-599E-C869B1BC2089}"/>
              </a:ext>
            </a:extLst>
          </p:cNvPr>
          <p:cNvPicPr>
            <a:picLocks noGrp="1" noChangeAspect="1"/>
          </p:cNvPicPr>
          <p:nvPr>
            <p:ph idx="1"/>
          </p:nvPr>
        </p:nvPicPr>
        <p:blipFill>
          <a:blip r:embed="rId2"/>
          <a:srcRect/>
          <a:stretch/>
        </p:blipFill>
        <p:spPr>
          <a:xfrm>
            <a:off x="1772264" y="334731"/>
            <a:ext cx="8647471" cy="7350350"/>
          </a:xfrm>
        </p:spPr>
      </p:pic>
      <p:sp>
        <p:nvSpPr>
          <p:cNvPr id="2" name="Title 1">
            <a:extLst>
              <a:ext uri="{FF2B5EF4-FFF2-40B4-BE49-F238E27FC236}">
                <a16:creationId xmlns:a16="http://schemas.microsoft.com/office/drawing/2014/main" id="{3D463FFF-7702-95FE-D0DB-80B2F0D45037}"/>
              </a:ext>
            </a:extLst>
          </p:cNvPr>
          <p:cNvSpPr>
            <a:spLocks noGrp="1"/>
          </p:cNvSpPr>
          <p:nvPr>
            <p:ph type="title"/>
          </p:nvPr>
        </p:nvSpPr>
        <p:spPr>
          <a:xfrm>
            <a:off x="0" y="-328050"/>
            <a:ext cx="10515600" cy="1325563"/>
          </a:xfrm>
        </p:spPr>
        <p:txBody>
          <a:bodyPr>
            <a:normAutofit/>
          </a:bodyPr>
          <a:lstStyle/>
          <a:p>
            <a:r>
              <a:rPr lang="en-US" sz="2000" dirty="0">
                <a:solidFill>
                  <a:schemeClr val="tx1">
                    <a:lumMod val="50000"/>
                    <a:lumOff val="50000"/>
                  </a:schemeClr>
                </a:solidFill>
              </a:rPr>
              <a:t>Transparency &amp; Accountability </a:t>
            </a:r>
          </a:p>
        </p:txBody>
      </p:sp>
    </p:spTree>
    <p:extLst>
      <p:ext uri="{BB962C8B-B14F-4D97-AF65-F5344CB8AC3E}">
        <p14:creationId xmlns:p14="http://schemas.microsoft.com/office/powerpoint/2010/main" val="284258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1E1017-2907-8CB5-599E-C869B1BC2089}"/>
              </a:ext>
            </a:extLst>
          </p:cNvPr>
          <p:cNvPicPr>
            <a:picLocks noGrp="1" noChangeAspect="1"/>
          </p:cNvPicPr>
          <p:nvPr>
            <p:ph idx="1"/>
          </p:nvPr>
        </p:nvPicPr>
        <p:blipFill>
          <a:blip r:embed="rId2"/>
          <a:srcRect/>
          <a:stretch/>
        </p:blipFill>
        <p:spPr>
          <a:xfrm>
            <a:off x="1772264" y="334731"/>
            <a:ext cx="8647471" cy="7350350"/>
          </a:xfrm>
        </p:spPr>
      </p:pic>
      <p:sp>
        <p:nvSpPr>
          <p:cNvPr id="2" name="Title 1">
            <a:extLst>
              <a:ext uri="{FF2B5EF4-FFF2-40B4-BE49-F238E27FC236}">
                <a16:creationId xmlns:a16="http://schemas.microsoft.com/office/drawing/2014/main" id="{3D463FFF-7702-95FE-D0DB-80B2F0D45037}"/>
              </a:ext>
            </a:extLst>
          </p:cNvPr>
          <p:cNvSpPr>
            <a:spLocks noGrp="1"/>
          </p:cNvSpPr>
          <p:nvPr>
            <p:ph type="title"/>
          </p:nvPr>
        </p:nvSpPr>
        <p:spPr>
          <a:xfrm>
            <a:off x="0" y="-328050"/>
            <a:ext cx="10515600" cy="1325563"/>
          </a:xfrm>
        </p:spPr>
        <p:txBody>
          <a:bodyPr>
            <a:normAutofit/>
          </a:bodyPr>
          <a:lstStyle/>
          <a:p>
            <a:r>
              <a:rPr lang="en-US" sz="2000" dirty="0">
                <a:solidFill>
                  <a:schemeClr val="tx1">
                    <a:lumMod val="50000"/>
                    <a:lumOff val="50000"/>
                  </a:schemeClr>
                </a:solidFill>
              </a:rPr>
              <a:t>Transparency &amp; Accountability </a:t>
            </a:r>
          </a:p>
        </p:txBody>
      </p:sp>
    </p:spTree>
    <p:extLst>
      <p:ext uri="{BB962C8B-B14F-4D97-AF65-F5344CB8AC3E}">
        <p14:creationId xmlns:p14="http://schemas.microsoft.com/office/powerpoint/2010/main" val="93641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1E1017-2907-8CB5-599E-C869B1BC2089}"/>
              </a:ext>
            </a:extLst>
          </p:cNvPr>
          <p:cNvPicPr>
            <a:picLocks noGrp="1" noChangeAspect="1"/>
          </p:cNvPicPr>
          <p:nvPr>
            <p:ph idx="1"/>
          </p:nvPr>
        </p:nvPicPr>
        <p:blipFill>
          <a:blip r:embed="rId2"/>
          <a:srcRect/>
          <a:stretch/>
        </p:blipFill>
        <p:spPr>
          <a:xfrm>
            <a:off x="1772264" y="334731"/>
            <a:ext cx="8647471" cy="7350350"/>
          </a:xfrm>
        </p:spPr>
      </p:pic>
      <p:sp>
        <p:nvSpPr>
          <p:cNvPr id="2" name="Title 1">
            <a:extLst>
              <a:ext uri="{FF2B5EF4-FFF2-40B4-BE49-F238E27FC236}">
                <a16:creationId xmlns:a16="http://schemas.microsoft.com/office/drawing/2014/main" id="{3D463FFF-7702-95FE-D0DB-80B2F0D45037}"/>
              </a:ext>
            </a:extLst>
          </p:cNvPr>
          <p:cNvSpPr>
            <a:spLocks noGrp="1"/>
          </p:cNvSpPr>
          <p:nvPr>
            <p:ph type="title"/>
          </p:nvPr>
        </p:nvSpPr>
        <p:spPr>
          <a:xfrm>
            <a:off x="0" y="-328050"/>
            <a:ext cx="10515600" cy="1325563"/>
          </a:xfrm>
        </p:spPr>
        <p:txBody>
          <a:bodyPr>
            <a:normAutofit/>
          </a:bodyPr>
          <a:lstStyle/>
          <a:p>
            <a:r>
              <a:rPr lang="en-US" sz="2000" dirty="0">
                <a:solidFill>
                  <a:schemeClr val="tx1">
                    <a:lumMod val="50000"/>
                    <a:lumOff val="50000"/>
                  </a:schemeClr>
                </a:solidFill>
              </a:rPr>
              <a:t>Transparency &amp; Accountability </a:t>
            </a:r>
          </a:p>
        </p:txBody>
      </p:sp>
    </p:spTree>
    <p:extLst>
      <p:ext uri="{BB962C8B-B14F-4D97-AF65-F5344CB8AC3E}">
        <p14:creationId xmlns:p14="http://schemas.microsoft.com/office/powerpoint/2010/main" val="2436465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4860</TotalTime>
  <Words>862</Words>
  <Application>Microsoft Macintosh PowerPoint</Application>
  <PresentationFormat>Widescreen</PresentationFormat>
  <Paragraphs>78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Verdana</vt:lpstr>
      <vt:lpstr>Office Theme</vt:lpstr>
      <vt:lpstr>Digital Democracy: Large Language Models for Transparency &amp; Accountability</vt:lpstr>
      <vt:lpstr>Problem</vt:lpstr>
      <vt:lpstr>Structure</vt:lpstr>
      <vt:lpstr>PowerPoint Presentation</vt:lpstr>
      <vt:lpstr>Transparency &amp; Accountability </vt:lpstr>
      <vt:lpstr>PowerPoint Presentation</vt:lpstr>
      <vt:lpstr>Transparency &amp; Accountability </vt:lpstr>
      <vt:lpstr>Transparency &amp; Accountability </vt:lpstr>
      <vt:lpstr>Transparency &amp; Accountability </vt:lpstr>
      <vt:lpstr>(Jeremy Corbyn - Labour Vs. John Redwood – Conservative)</vt:lpstr>
      <vt:lpstr>PowerPoint Presentation</vt:lpstr>
      <vt:lpstr>PowerPoint Presentation</vt:lpstr>
      <vt:lpstr>PowerPoint Presentation</vt:lpstr>
      <vt:lpstr>Data - Hansard</vt:lpstr>
      <vt:lpstr>Data Engineering</vt:lpstr>
      <vt:lpstr>Clustering</vt:lpstr>
      <vt:lpstr>Clustering</vt:lpstr>
      <vt:lpstr>Classification – How does a division relate to a cluster?</vt:lpstr>
      <vt:lpstr>Classification</vt:lpstr>
      <vt:lpstr>Classification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Democracy: Large Language Models for Transparency &amp; Accountability</dc:title>
  <dc:creator>Joshua Lilley</dc:creator>
  <cp:lastModifiedBy>Joshua Lilley</cp:lastModifiedBy>
  <cp:revision>3</cp:revision>
  <dcterms:created xsi:type="dcterms:W3CDTF">2023-08-25T23:54:06Z</dcterms:created>
  <dcterms:modified xsi:type="dcterms:W3CDTF">2023-08-29T08:54:53Z</dcterms:modified>
</cp:coreProperties>
</file>